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2" r:id="rId2"/>
  </p:sldIdLst>
  <p:sldSz cx="7775575" cy="10907713"/>
  <p:notesSz cx="6794500" cy="992505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4F00"/>
    <a:srgbClr val="905616"/>
    <a:srgbClr val="E4064B"/>
    <a:srgbClr val="513D00"/>
    <a:srgbClr val="EFD9AE"/>
    <a:srgbClr val="F1E4B4"/>
    <a:srgbClr val="9D7B4C"/>
    <a:srgbClr val="E40600"/>
    <a:srgbClr val="562708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75" autoAdjust="0"/>
    <p:restoredTop sz="86418"/>
  </p:normalViewPr>
  <p:slideViewPr>
    <p:cSldViewPr snapToGrid="0">
      <p:cViewPr varScale="1">
        <p:scale>
          <a:sx n="73" d="100"/>
          <a:sy n="73" d="100"/>
        </p:scale>
        <p:origin x="3102" y="60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797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797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431"/>
            <a:ext cx="5435600" cy="3907988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7077"/>
            <a:ext cx="2944283" cy="4979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6" y="9427077"/>
            <a:ext cx="2944283" cy="4979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64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5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411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3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9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6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9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1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9/5/2018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3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75" r:id="rId13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>
            <a:extLst>
              <a:ext uri="{FF2B5EF4-FFF2-40B4-BE49-F238E27FC236}">
                <a16:creationId xmlns:a16="http://schemas.microsoft.com/office/drawing/2014/main" id="{C75B00EE-7323-5348-9D36-67C873AEA27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602"/>
            <a:ext cx="7775575" cy="10911315"/>
          </a:xfrm>
          <a:prstGeom prst="rect">
            <a:avLst/>
          </a:prstGeom>
        </p:spPr>
      </p:pic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5B8A84AD-3C46-E642-AA43-C38DF3B3A407}"/>
              </a:ext>
            </a:extLst>
          </p:cNvPr>
          <p:cNvSpPr/>
          <p:nvPr/>
        </p:nvSpPr>
        <p:spPr>
          <a:xfrm>
            <a:off x="0" y="-7087"/>
            <a:ext cx="7775573" cy="109147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4347410" y="-7087"/>
            <a:ext cx="3428163" cy="10914799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10819" y="488546"/>
            <a:ext cx="27061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>
                <a:solidFill>
                  <a:schemeClr val="bg1"/>
                </a:solidFill>
                <a:effectLst>
                  <a:outerShdw blurRad="88900" dir="2700000" algn="tl" rotWithShape="0">
                    <a:prstClr val="black"/>
                  </a:outerShdw>
                </a:effectLst>
                <a:latin typeface="+mj-ea"/>
                <a:ea typeface="+mj-ea"/>
              </a:rPr>
              <a:t>ITALIAN</a:t>
            </a:r>
          </a:p>
          <a:p>
            <a:r>
              <a:rPr lang="en-US" altLang="ja-JP" sz="3200" i="1" dirty="0">
                <a:solidFill>
                  <a:schemeClr val="bg1"/>
                </a:solidFill>
                <a:effectLst>
                  <a:outerShdw blurRad="88900" dir="2700000" algn="tl" rotWithShape="0">
                    <a:prstClr val="black"/>
                  </a:outerShdw>
                </a:effectLst>
                <a:latin typeface="+mj-ea"/>
                <a:ea typeface="+mj-ea"/>
              </a:rPr>
              <a:t>RESTAURANT</a:t>
            </a:r>
            <a:endParaRPr kumimoji="1" lang="ja-JP" altLang="en-US" sz="3200" i="1" dirty="0">
              <a:solidFill>
                <a:schemeClr val="bg1"/>
              </a:solidFill>
              <a:effectLst>
                <a:outerShdw blurRad="88900" dir="2700000" algn="tl" rotWithShape="0">
                  <a:prstClr val="black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0819" y="1362059"/>
            <a:ext cx="31918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dirty="0">
                <a:solidFill>
                  <a:schemeClr val="bg1"/>
                </a:solidFill>
                <a:effectLst>
                  <a:outerShdw blurRad="88900" dir="2700000" algn="tl" rotWithShape="0">
                    <a:prstClr val="black"/>
                  </a:outerShdw>
                </a:effectLst>
                <a:latin typeface="+mj-ea"/>
                <a:ea typeface="+mj-ea"/>
              </a:rPr>
              <a:t>濵　膳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10819" y="3026092"/>
            <a:ext cx="3202354" cy="58280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新規開店につき、</a:t>
            </a:r>
            <a:endParaRPr lang="en-US" altLang="ja-JP" sz="2000" dirty="0"/>
          </a:p>
          <a:p>
            <a:pPr algn="ctr"/>
            <a:r>
              <a:rPr kumimoji="1" lang="ja-JP" altLang="en-US" sz="2000" dirty="0"/>
              <a:t>ホールスタッフ募集！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10819" y="4091572"/>
            <a:ext cx="3586238" cy="1511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schemeClr val="bg1"/>
                </a:solidFill>
                <a:effectLst>
                  <a:outerShdw blurRad="114300" dir="4980000" algn="tl" rotWithShape="0">
                    <a:prstClr val="black"/>
                  </a:outerShdw>
                </a:effectLst>
                <a:latin typeface="MS PGothic" charset="-128"/>
                <a:ea typeface="MS PGothic" charset="-128"/>
                <a:cs typeface="MS PGothic" charset="-128"/>
              </a:rPr>
              <a:t>本格的イタリアンを振る舞う居酒屋です。新規開店につき、ホールスタッフを募集します。面接は随時行っていますので、お気軽にご応募ください。</a:t>
            </a:r>
          </a:p>
        </p:txBody>
      </p:sp>
      <p:grpSp>
        <p:nvGrpSpPr>
          <p:cNvPr id="11" name="図形グループ 10"/>
          <p:cNvGrpSpPr/>
          <p:nvPr/>
        </p:nvGrpSpPr>
        <p:grpSpPr>
          <a:xfrm>
            <a:off x="4556653" y="1516229"/>
            <a:ext cx="2981739" cy="1117398"/>
            <a:chOff x="715617" y="6845901"/>
            <a:chExt cx="2981739" cy="1117398"/>
          </a:xfrm>
        </p:grpSpPr>
        <p:cxnSp>
          <p:nvCxnSpPr>
            <p:cNvPr id="9" name="直線コネクタ 8"/>
            <p:cNvCxnSpPr/>
            <p:nvPr/>
          </p:nvCxnSpPr>
          <p:spPr>
            <a:xfrm>
              <a:off x="715617" y="7335079"/>
              <a:ext cx="298173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テキスト ボックス 38"/>
            <p:cNvSpPr txBox="1"/>
            <p:nvPr/>
          </p:nvSpPr>
          <p:spPr>
            <a:xfrm>
              <a:off x="715617" y="7403530"/>
              <a:ext cx="2981739" cy="55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24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若干名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715617" y="6845901"/>
              <a:ext cx="2981739" cy="442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募集人数</a:t>
              </a:r>
            </a:p>
          </p:txBody>
        </p:sp>
      </p:grpSp>
      <p:grpSp>
        <p:nvGrpSpPr>
          <p:cNvPr id="43" name="図形グループ 42"/>
          <p:cNvGrpSpPr/>
          <p:nvPr/>
        </p:nvGrpSpPr>
        <p:grpSpPr>
          <a:xfrm>
            <a:off x="4556653" y="2974174"/>
            <a:ext cx="2981739" cy="1117398"/>
            <a:chOff x="715617" y="6845901"/>
            <a:chExt cx="2981739" cy="1117398"/>
          </a:xfrm>
        </p:grpSpPr>
        <p:cxnSp>
          <p:nvCxnSpPr>
            <p:cNvPr id="44" name="直線コネクタ 43"/>
            <p:cNvCxnSpPr/>
            <p:nvPr/>
          </p:nvCxnSpPr>
          <p:spPr>
            <a:xfrm>
              <a:off x="715617" y="7335079"/>
              <a:ext cx="298173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715617" y="7403530"/>
              <a:ext cx="2981739" cy="559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4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17</a:t>
              </a:r>
              <a:r>
                <a:rPr lang="is-IS" altLang="ja-JP" sz="24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:00 – 23:00</a:t>
              </a:r>
              <a:endParaRPr lang="ja-JP" altLang="en-US" sz="2400" b="1" dirty="0">
                <a:solidFill>
                  <a:schemeClr val="bg1"/>
                </a:solidFill>
                <a:effectLst>
                  <a:outerShdw blurRad="50800" dir="4980000" algn="tl" rotWithShape="0">
                    <a:prstClr val="black">
                      <a:alpha val="60000"/>
                    </a:prst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715617" y="6845901"/>
              <a:ext cx="2981739" cy="442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時間帯</a:t>
              </a:r>
            </a:p>
          </p:txBody>
        </p:sp>
      </p:grpSp>
      <p:grpSp>
        <p:nvGrpSpPr>
          <p:cNvPr id="12" name="図形グループ 11"/>
          <p:cNvGrpSpPr/>
          <p:nvPr/>
        </p:nvGrpSpPr>
        <p:grpSpPr>
          <a:xfrm>
            <a:off x="4556653" y="4432119"/>
            <a:ext cx="2997782" cy="1462172"/>
            <a:chOff x="715617" y="9290940"/>
            <a:chExt cx="2997782" cy="1462172"/>
          </a:xfrm>
        </p:grpSpPr>
        <p:cxnSp>
          <p:nvCxnSpPr>
            <p:cNvPr id="48" name="直線コネクタ 47"/>
            <p:cNvCxnSpPr/>
            <p:nvPr/>
          </p:nvCxnSpPr>
          <p:spPr>
            <a:xfrm>
              <a:off x="715617" y="9780118"/>
              <a:ext cx="298173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48"/>
            <p:cNvSpPr txBox="1"/>
            <p:nvPr/>
          </p:nvSpPr>
          <p:spPr>
            <a:xfrm>
              <a:off x="715617" y="9848569"/>
              <a:ext cx="2997782" cy="904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ja-JP" sz="20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1,000</a:t>
              </a:r>
              <a:r>
                <a:rPr lang="ja-JP" altLang="en-US" sz="20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円</a:t>
              </a:r>
              <a:r>
                <a:rPr lang="en-US" altLang="ja-JP" sz="20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〜</a:t>
              </a:r>
            </a:p>
            <a:p>
              <a:pPr>
                <a:lnSpc>
                  <a:spcPct val="150000"/>
                </a:lnSpc>
              </a:pPr>
              <a:endParaRPr lang="ja-JP" altLang="en-US" sz="1800" b="1" dirty="0">
                <a:solidFill>
                  <a:schemeClr val="bg1"/>
                </a:solidFill>
                <a:effectLst>
                  <a:outerShdw blurRad="50800" dir="4980000" algn="tl" rotWithShape="0">
                    <a:prstClr val="black">
                      <a:alpha val="60000"/>
                    </a:prst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715617" y="9290940"/>
              <a:ext cx="2981739" cy="442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時給</a:t>
              </a:r>
            </a:p>
          </p:txBody>
        </p:sp>
      </p:grpSp>
      <p:grpSp>
        <p:nvGrpSpPr>
          <p:cNvPr id="55" name="図形グループ 54"/>
          <p:cNvGrpSpPr/>
          <p:nvPr/>
        </p:nvGrpSpPr>
        <p:grpSpPr>
          <a:xfrm>
            <a:off x="4572696" y="6234838"/>
            <a:ext cx="2981739" cy="1831504"/>
            <a:chOff x="715617" y="6845901"/>
            <a:chExt cx="2981739" cy="1831504"/>
          </a:xfrm>
        </p:grpSpPr>
        <p:cxnSp>
          <p:nvCxnSpPr>
            <p:cNvPr id="56" name="直線コネクタ 55"/>
            <p:cNvCxnSpPr/>
            <p:nvPr/>
          </p:nvCxnSpPr>
          <p:spPr>
            <a:xfrm>
              <a:off x="715617" y="7335079"/>
              <a:ext cx="298173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テキスト ボックス 62"/>
            <p:cNvSpPr txBox="1"/>
            <p:nvPr/>
          </p:nvSpPr>
          <p:spPr>
            <a:xfrm>
              <a:off x="715617" y="7403530"/>
              <a:ext cx="2981739" cy="12738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満</a:t>
              </a:r>
              <a:r>
                <a:rPr lang="en-US" altLang="ja-JP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18</a:t>
              </a: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歳以上の男女 </a:t>
              </a:r>
              <a:r>
                <a:rPr lang="en-US" altLang="ja-JP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/ </a:t>
              </a: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週</a:t>
              </a:r>
              <a:r>
                <a:rPr lang="en-US" altLang="ja-JP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2</a:t>
              </a: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日以上入れる方</a:t>
              </a:r>
              <a:r>
                <a:rPr lang="en-US" altLang="ja-JP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/ </a:t>
              </a: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未経験</a:t>
              </a:r>
              <a:r>
                <a:rPr lang="en-US" altLang="ja-JP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OK / </a:t>
              </a: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交通費支給</a:t>
              </a:r>
              <a:r>
                <a:rPr lang="en-US" altLang="ja-JP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/ </a:t>
              </a: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食事つき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715617" y="6845901"/>
              <a:ext cx="2981739" cy="442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募集条件</a:t>
              </a:r>
            </a:p>
          </p:txBody>
        </p:sp>
      </p:grpSp>
      <p:grpSp>
        <p:nvGrpSpPr>
          <p:cNvPr id="69" name="図形グループ 68"/>
          <p:cNvGrpSpPr/>
          <p:nvPr/>
        </p:nvGrpSpPr>
        <p:grpSpPr>
          <a:xfrm>
            <a:off x="4572696" y="8406890"/>
            <a:ext cx="2981739" cy="2311955"/>
            <a:chOff x="715617" y="9290940"/>
            <a:chExt cx="2981739" cy="2311955"/>
          </a:xfrm>
        </p:grpSpPr>
        <p:cxnSp>
          <p:nvCxnSpPr>
            <p:cNvPr id="70" name="直線コネクタ 69"/>
            <p:cNvCxnSpPr/>
            <p:nvPr/>
          </p:nvCxnSpPr>
          <p:spPr>
            <a:xfrm>
              <a:off x="715617" y="9780118"/>
              <a:ext cx="298173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テキスト ボックス 70"/>
            <p:cNvSpPr txBox="1"/>
            <p:nvPr/>
          </p:nvSpPr>
          <p:spPr>
            <a:xfrm>
              <a:off x="715617" y="9848569"/>
              <a:ext cx="296569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お電話、またはメールにて</a:t>
              </a:r>
              <a:endParaRPr lang="en-US" altLang="ja-JP" sz="1800" b="1" dirty="0">
                <a:solidFill>
                  <a:schemeClr val="bg1"/>
                </a:solidFill>
                <a:effectLst>
                  <a:outerShdw blurRad="50800" dir="4980000" algn="tl" rotWithShape="0">
                    <a:prstClr val="black">
                      <a:alpha val="60000"/>
                    </a:prst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お問い合わせください。 </a:t>
              </a:r>
              <a:endParaRPr lang="en-US" altLang="ja-JP" sz="1800" b="1" dirty="0">
                <a:solidFill>
                  <a:schemeClr val="bg1"/>
                </a:solidFill>
                <a:effectLst>
                  <a:outerShdw blurRad="50800" dir="4980000" algn="tl" rotWithShape="0">
                    <a:prstClr val="black">
                      <a:alpha val="60000"/>
                    </a:prst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電話 </a:t>
              </a:r>
              <a:r>
                <a:rPr lang="en-US" altLang="ja-JP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: 045-308-9988</a:t>
              </a:r>
            </a:p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メール </a:t>
              </a:r>
              <a:r>
                <a:rPr lang="en-US" altLang="ja-JP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: info@hamazen.jp</a:t>
              </a:r>
              <a:endParaRPr lang="ja-JP" altLang="en-US" sz="1400" b="1" dirty="0">
                <a:solidFill>
                  <a:schemeClr val="bg1"/>
                </a:solidFill>
                <a:effectLst>
                  <a:outerShdw blurRad="50800" dir="4980000" algn="tl" rotWithShape="0">
                    <a:prstClr val="black">
                      <a:alpha val="60000"/>
                    </a:prstClr>
                  </a:outerShdw>
                </a:effectLst>
                <a:latin typeface="MS PGothic" charset="-128"/>
                <a:ea typeface="MS PGothic" charset="-128"/>
                <a:cs typeface="MS PGothic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715617" y="9290940"/>
              <a:ext cx="2981739" cy="442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800" b="1" dirty="0">
                  <a:solidFill>
                    <a:schemeClr val="bg1"/>
                  </a:solidFill>
                  <a:effectLst>
                    <a:outerShdw blurRad="50800" dir="4980000" algn="tl" rotWithShape="0">
                      <a:prstClr val="black">
                        <a:alpha val="60000"/>
                      </a:prstClr>
                    </a:outerShdw>
                  </a:effectLst>
                  <a:latin typeface="MS PGothic" charset="-128"/>
                  <a:ea typeface="MS PGothic" charset="-128"/>
                  <a:cs typeface="MS PGothic" charset="-128"/>
                </a:rPr>
                <a:t>応募方法</a:t>
              </a:r>
            </a:p>
          </p:txBody>
        </p:sp>
      </p:grp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6FA089D-903C-EA4C-902C-51A5429A0113}"/>
              </a:ext>
            </a:extLst>
          </p:cNvPr>
          <p:cNvSpPr txBox="1"/>
          <p:nvPr/>
        </p:nvSpPr>
        <p:spPr>
          <a:xfrm>
            <a:off x="1958014" y="9841682"/>
            <a:ext cx="2152215" cy="68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1400" b="1" dirty="0">
              <a:solidFill>
                <a:schemeClr val="bg1"/>
              </a:solidFill>
              <a:effectLst>
                <a:outerShdw blurRad="114300" dir="4980000" algn="tl" rotWithShape="0">
                  <a:prstClr val="black"/>
                </a:outerShdw>
              </a:effectLst>
              <a:latin typeface="MS PGothic" charset="-128"/>
              <a:ea typeface="MS PGothic" charset="-128"/>
              <a:cs typeface="MS PGothic" charset="-128"/>
            </a:endParaRPr>
          </a:p>
          <a:p>
            <a:pPr>
              <a:lnSpc>
                <a:spcPct val="150000"/>
              </a:lnSpc>
            </a:pPr>
            <a:endParaRPr lang="ja-JP" altLang="en-US" sz="1400" b="1" dirty="0">
              <a:solidFill>
                <a:schemeClr val="bg1"/>
              </a:solidFill>
              <a:effectLst>
                <a:outerShdw blurRad="114300" dir="4980000" algn="tl" rotWithShape="0">
                  <a:prstClr val="black"/>
                </a:outerShdw>
              </a:effectLst>
              <a:latin typeface="MS PGothic" charset="-128"/>
              <a:ea typeface="MS PGothic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7828410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2018-01-31T10:47:36Z</dcterms:created>
  <dcterms:modified xsi:type="dcterms:W3CDTF">2018-09-05T08:31:46Z</dcterms:modified>
</cp:coreProperties>
</file>